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8" r:id="rId2"/>
    <p:sldId id="292" r:id="rId3"/>
    <p:sldId id="264" r:id="rId4"/>
    <p:sldId id="260" r:id="rId5"/>
    <p:sldId id="261" r:id="rId6"/>
    <p:sldId id="262" r:id="rId7"/>
    <p:sldId id="269" r:id="rId8"/>
    <p:sldId id="278" r:id="rId9"/>
    <p:sldId id="279" r:id="rId10"/>
    <p:sldId id="273" r:id="rId11"/>
    <p:sldId id="280" r:id="rId12"/>
    <p:sldId id="274" r:id="rId13"/>
    <p:sldId id="282" r:id="rId14"/>
    <p:sldId id="284" r:id="rId15"/>
    <p:sldId id="287" r:id="rId16"/>
    <p:sldId id="290" r:id="rId17"/>
    <p:sldId id="294" r:id="rId18"/>
    <p:sldId id="295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3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83D78-BDEF-4A68-9984-74E0C802F1B3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1EF2A-85FF-41B4-A065-A2D0BB13104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983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1EF2A-85FF-41B4-A065-A2D0BB13104C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313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  <a:prstGeom prst="rect">
            <a:avLst/>
          </a:prstGeo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prstGeom prst="rect">
            <a:avLst/>
          </a:prstGeo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  <a:prstGeom prst="rect">
            <a:avLst/>
          </a:prstGeo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  <a:prstGeom prst="rect">
            <a:avLst/>
          </a:prstGeo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AD6AD6D-805C-4885-973A-939AD8F3278C}" type="datetimeFigureOut">
              <a:rPr lang="en-SG" smtClean="0"/>
              <a:t>21/9/2020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drew-tan-41878671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uitarfly7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t="-399" r="5895" b="650"/>
          <a:stretch/>
        </p:blipFill>
        <p:spPr>
          <a:xfrm>
            <a:off x="0" y="-60292"/>
            <a:ext cx="9167690" cy="6912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58049"/>
            <a:ext cx="3410902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Impact" panose="020B0806030902050204" pitchFamily="34" charset="0"/>
                <a:cs typeface="Arial" panose="020B0604020202020204" pitchFamily="34" charset="0"/>
              </a:rPr>
              <a:t>Variables in Property Market</a:t>
            </a:r>
          </a:p>
        </p:txBody>
      </p:sp>
    </p:spTree>
    <p:extLst>
      <p:ext uri="{BB962C8B-B14F-4D97-AF65-F5344CB8AC3E}">
        <p14:creationId xmlns:p14="http://schemas.microsoft.com/office/powerpoint/2010/main" val="208363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528" y="26064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>
                <a:latin typeface="Agency FB" panose="020B0503020202020204" pitchFamily="34" charset="0"/>
              </a:rPr>
              <a:t>Let’s try </a:t>
            </a:r>
            <a:r>
              <a:rPr lang="en-US" sz="40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Linear Regression: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576" y="1052736"/>
            <a:ext cx="738031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latin typeface="Agency FB" panose="020B0503020202020204" pitchFamily="34" charset="0"/>
              </a:rPr>
              <a:t>Linear Regression Initial </a:t>
            </a:r>
            <a:r>
              <a:rPr lang="en-US" sz="3200" dirty="0">
                <a:latin typeface="Agency FB" panose="020B0503020202020204" pitchFamily="34" charset="0"/>
              </a:rPr>
              <a:t>: R2 </a:t>
            </a:r>
            <a:r>
              <a:rPr lang="en-US" sz="3200" dirty="0" smtClean="0">
                <a:latin typeface="Agency FB" panose="020B0503020202020204" pitchFamily="34" charset="0"/>
              </a:rPr>
              <a:t>=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0.553</a:t>
            </a:r>
            <a:r>
              <a:rPr lang="en-US" sz="3200" b="1" dirty="0" smtClean="0">
                <a:latin typeface="Agency FB" panose="020B0503020202020204" pitchFamily="34" charset="0"/>
              </a:rPr>
              <a:t> (same as OLS)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latin typeface="Agency FB" panose="020B0503020202020204" pitchFamily="34" charset="0"/>
              </a:rPr>
              <a:t>Less One Feature (Age) </a:t>
            </a:r>
            <a:r>
              <a:rPr lang="en-US" sz="3200" b="1" dirty="0">
                <a:latin typeface="Agency FB" panose="020B0503020202020204" pitchFamily="34" charset="0"/>
              </a:rPr>
              <a:t>: </a:t>
            </a:r>
            <a:r>
              <a:rPr lang="en-US" sz="3200" dirty="0">
                <a:latin typeface="Agency FB" panose="020B0503020202020204" pitchFamily="34" charset="0"/>
              </a:rPr>
              <a:t>R2 =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0.616</a:t>
            </a:r>
            <a:r>
              <a:rPr lang="en-US" sz="3200" b="1" dirty="0">
                <a:latin typeface="Agency FB" panose="020B0503020202020204" pitchFamily="34" charset="0"/>
              </a:rPr>
              <a:t> (vs </a:t>
            </a:r>
            <a:r>
              <a:rPr lang="en-US" sz="3200" b="1" dirty="0" smtClean="0">
                <a:latin typeface="Agency FB" panose="020B0503020202020204" pitchFamily="34" charset="0"/>
              </a:rPr>
              <a:t>0.671 in OLS)</a:t>
            </a:r>
            <a:endParaRPr lang="en-US" sz="3200" b="1" dirty="0">
              <a:latin typeface="Agency FB" panose="020B05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6" t="33714" r="-58" b="17333"/>
          <a:stretch/>
        </p:blipFill>
        <p:spPr>
          <a:xfrm>
            <a:off x="827584" y="2631173"/>
            <a:ext cx="6159502" cy="25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528" y="26064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>
                <a:latin typeface="Agency FB" panose="020B0503020202020204" pitchFamily="34" charset="0"/>
              </a:rPr>
              <a:t>Making </a:t>
            </a:r>
            <a:r>
              <a:rPr lang="en-US" sz="40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Dummy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683568" y="968534"/>
            <a:ext cx="651621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latin typeface="Agency FB" panose="020B0503020202020204" pitchFamily="34" charset="0"/>
              </a:rPr>
              <a:t>Adding ‘Type ’ of Home to the Dataset via Patsy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latin typeface="Agency FB" panose="020B0503020202020204" pitchFamily="34" charset="0"/>
              </a:rPr>
              <a:t>R2 improved from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0.721 to 0.813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3200" b="1" dirty="0">
              <a:solidFill>
                <a:srgbClr val="FFFF00"/>
              </a:solidFill>
              <a:latin typeface="Agency FB" panose="020B0503020202020204" pitchFamily="34" charset="0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39752" y="2276872"/>
            <a:ext cx="3456384" cy="3046988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Condominium             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	271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HDB                     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	199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Apartment                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	64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Terraced House           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	19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Executive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Condominium	19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Semi-Detached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House	15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Corner Terrace           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	11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Detached House            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	7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Bungalow House            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Cluster House             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	3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Walk-up                   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	1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Name: Type, </a:t>
            </a:r>
            <a:r>
              <a:rPr lang="en-US" sz="1600" dirty="0" err="1">
                <a:solidFill>
                  <a:schemeClr val="bg1"/>
                </a:solidFill>
                <a:latin typeface="Arial Black" panose="020B0A04020102020204" pitchFamily="34" charset="0"/>
              </a:rPr>
              <a:t>dtype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: int64</a:t>
            </a:r>
            <a:endParaRPr lang="en-SG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5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33772" y="26064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Agency FB" panose="020B0503020202020204" pitchFamily="34" charset="0"/>
              </a:rPr>
              <a:t>Train </a:t>
            </a:r>
            <a:r>
              <a:rPr lang="en-US" sz="4000" dirty="0" smtClean="0">
                <a:latin typeface="Agency FB" panose="020B0503020202020204" pitchFamily="34" charset="0"/>
              </a:rPr>
              <a:t>, Validate and Test </a:t>
            </a:r>
            <a:r>
              <a:rPr lang="en-US" sz="4000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(60,20,20)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2984" y="952318"/>
            <a:ext cx="793941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Results for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Simple Validation </a:t>
            </a:r>
            <a:r>
              <a:rPr lang="en-US" sz="3200" b="1" dirty="0" smtClean="0">
                <a:latin typeface="Agency FB" panose="020B0503020202020204" pitchFamily="34" charset="0"/>
              </a:rPr>
              <a:t>(</a:t>
            </a:r>
            <a:r>
              <a:rPr lang="en-US" sz="3200" b="1" dirty="0" err="1" smtClean="0">
                <a:latin typeface="Agency FB" panose="020B0503020202020204" pitchFamily="34" charset="0"/>
              </a:rPr>
              <a:t>sklearn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SG" dirty="0">
                <a:solidFill>
                  <a:srgbClr val="FFFF00"/>
                </a:solidFill>
                <a:latin typeface="Arial Black" panose="020B0A04020102020204" pitchFamily="34" charset="0"/>
              </a:rPr>
              <a:t>Linear Regression </a:t>
            </a:r>
            <a:r>
              <a:rPr lang="en-SG" dirty="0">
                <a:latin typeface="Arial Black" panose="020B0A04020102020204" pitchFamily="34" charset="0"/>
              </a:rPr>
              <a:t>V</a:t>
            </a:r>
            <a:r>
              <a:rPr lang="en-SG" dirty="0" smtClean="0">
                <a:latin typeface="Arial Black" panose="020B0A04020102020204" pitchFamily="34" charset="0"/>
              </a:rPr>
              <a:t>al </a:t>
            </a:r>
            <a:r>
              <a:rPr lang="en-SG" dirty="0">
                <a:latin typeface="Arial Black" panose="020B0A04020102020204" pitchFamily="34" charset="0"/>
              </a:rPr>
              <a:t>	</a:t>
            </a:r>
            <a:r>
              <a:rPr lang="en-SG" dirty="0" smtClean="0">
                <a:latin typeface="Arial Black" panose="020B0A04020102020204" pitchFamily="34" charset="0"/>
              </a:rPr>
              <a:t>	R^2</a:t>
            </a:r>
            <a:r>
              <a:rPr lang="en-SG" dirty="0">
                <a:latin typeface="Arial Black" panose="020B0A04020102020204" pitchFamily="34" charset="0"/>
              </a:rPr>
              <a:t>: </a:t>
            </a:r>
            <a:r>
              <a:rPr lang="en-SG" dirty="0" smtClean="0">
                <a:latin typeface="Arial Black" panose="020B0A04020102020204" pitchFamily="34" charset="0"/>
              </a:rPr>
              <a:t>0.892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SG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Ridge Regression </a:t>
            </a:r>
            <a:r>
              <a:rPr lang="en-SG" dirty="0" smtClean="0">
                <a:latin typeface="Arial Black" panose="020B0A04020102020204" pitchFamily="34" charset="0"/>
              </a:rPr>
              <a:t>Val 		R^2: </a:t>
            </a:r>
            <a:r>
              <a:rPr lang="en-SG" b="1" dirty="0" smtClean="0">
                <a:latin typeface="Arial Black" panose="020B0A04020102020204" pitchFamily="34" charset="0"/>
              </a:rPr>
              <a:t>0.893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SG" dirty="0" err="1" smtClean="0">
                <a:solidFill>
                  <a:srgbClr val="FFFF00"/>
                </a:solidFill>
                <a:latin typeface="Arial Black" panose="020B0A04020102020204" pitchFamily="34" charset="0"/>
              </a:rPr>
              <a:t>Deg</a:t>
            </a:r>
            <a:r>
              <a:rPr lang="en-SG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lang="en-SG" dirty="0">
                <a:solidFill>
                  <a:srgbClr val="FFFF00"/>
                </a:solidFill>
                <a:latin typeface="Arial Black" panose="020B0A04020102020204" pitchFamily="34" charset="0"/>
              </a:rPr>
              <a:t>2 poly regression </a:t>
            </a:r>
            <a:r>
              <a:rPr lang="en-SG" dirty="0">
                <a:latin typeface="Arial Black" panose="020B0A04020102020204" pitchFamily="34" charset="0"/>
              </a:rPr>
              <a:t>V</a:t>
            </a:r>
            <a:r>
              <a:rPr lang="en-SG" dirty="0" smtClean="0">
                <a:latin typeface="Arial Black" panose="020B0A04020102020204" pitchFamily="34" charset="0"/>
              </a:rPr>
              <a:t>al </a:t>
            </a:r>
            <a:r>
              <a:rPr lang="en-SG" dirty="0">
                <a:latin typeface="Arial Black" panose="020B0A04020102020204" pitchFamily="34" charset="0"/>
              </a:rPr>
              <a:t>	R^2: </a:t>
            </a:r>
            <a:r>
              <a:rPr lang="en-SG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-5.510 poor-fit</a:t>
            </a:r>
          </a:p>
          <a:p>
            <a:pPr marL="1028700" lvl="1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3200" b="1" dirty="0" smtClean="0">
              <a:latin typeface="Agency FB" panose="020B0503020202020204" pitchFamily="34" charset="0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b="1" dirty="0" smtClean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01008"/>
            <a:ext cx="4139952" cy="27595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5010" y="1865439"/>
            <a:ext cx="166257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Similar Results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8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528" y="26064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Cross Validation</a:t>
            </a:r>
            <a:endParaRPr lang="en-US" sz="4000" dirty="0" smtClean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1560" y="984158"/>
            <a:ext cx="700331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Results (using </a:t>
            </a:r>
            <a:r>
              <a:rPr lang="en-US" sz="3200" b="1" dirty="0">
                <a:latin typeface="Agency FB" panose="020B0503020202020204" pitchFamily="34" charset="0"/>
              </a:rPr>
              <a:t>5 splits </a:t>
            </a:r>
            <a:r>
              <a:rPr lang="en-US" sz="3200" b="1" dirty="0" smtClean="0">
                <a:latin typeface="Agency FB" panose="020B0503020202020204" pitchFamily="34" charset="0"/>
              </a:rPr>
              <a:t>in </a:t>
            </a:r>
            <a:r>
              <a:rPr lang="en-US" sz="3200" b="1" dirty="0">
                <a:latin typeface="Agency FB" panose="020B0503020202020204" pitchFamily="34" charset="0"/>
              </a:rPr>
              <a:t>K- fold )</a:t>
            </a:r>
            <a:endParaRPr lang="en-US" sz="3200" b="1" dirty="0" smtClean="0">
              <a:latin typeface="Agency FB" panose="020B050302020202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atin typeface="Agency FB" panose="020B0503020202020204" pitchFamily="34" charset="0"/>
              </a:rPr>
              <a:t>Simple mean cv r^2: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0.742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+-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0.103</a:t>
            </a:r>
            <a:endParaRPr lang="en-US" sz="3200" b="1" dirty="0">
              <a:solidFill>
                <a:srgbClr val="FFFF00"/>
              </a:solidFill>
              <a:latin typeface="Agency FB" panose="020B050302020202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atin typeface="Agency FB" panose="020B0503020202020204" pitchFamily="34" charset="0"/>
              </a:rPr>
              <a:t>Ridge mean cv r^2: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0.744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+-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0.099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atin typeface="Agency FB" panose="020B0503020202020204" pitchFamily="34" charset="0"/>
              </a:rPr>
              <a:t>Linear Regression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test</a:t>
            </a:r>
            <a:r>
              <a:rPr lang="en-US" sz="3200" b="1" dirty="0">
                <a:latin typeface="Agency FB" panose="020B0503020202020204" pitchFamily="34" charset="0"/>
              </a:rPr>
              <a:t> R^2: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0.778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atin typeface="Agency FB" panose="020B0503020202020204" pitchFamily="34" charset="0"/>
              </a:rPr>
              <a:t>Ridge Regression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test</a:t>
            </a:r>
            <a:r>
              <a:rPr lang="en-US" sz="3200" b="1" dirty="0">
                <a:latin typeface="Agency FB" panose="020B0503020202020204" pitchFamily="34" charset="0"/>
              </a:rPr>
              <a:t> R^2: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0.787</a:t>
            </a:r>
          </a:p>
          <a:p>
            <a:pPr marL="1028700" lvl="1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3200" b="1" dirty="0">
              <a:latin typeface="Agency FB" panose="020B0503020202020204" pitchFamily="34" charset="0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3200" b="1" dirty="0" smtClean="0">
              <a:latin typeface="Agency FB" panose="020B05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8264" y="2708920"/>
            <a:ext cx="166257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Similar Results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34644" r="31887" b="15744"/>
          <a:stretch/>
        </p:blipFill>
        <p:spPr>
          <a:xfrm>
            <a:off x="6574552" y="3861048"/>
            <a:ext cx="2409994" cy="220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528" y="26064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Lasso</a:t>
            </a:r>
            <a:r>
              <a:rPr lang="en-US" sz="4000" dirty="0" smtClean="0">
                <a:latin typeface="Agency FB" panose="020B0503020202020204" pitchFamily="34" charset="0"/>
              </a:rPr>
              <a:t> Linear Regression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11560" y="984158"/>
            <a:ext cx="3168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atin typeface="Agency FB" panose="020B0503020202020204" pitchFamily="34" charset="0"/>
              </a:rPr>
              <a:t>Train </a:t>
            </a:r>
            <a:r>
              <a:rPr lang="en-US" sz="3200" b="1" dirty="0" smtClean="0">
                <a:latin typeface="Agency FB" panose="020B0503020202020204" pitchFamily="34" charset="0"/>
              </a:rPr>
              <a:t>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96047"/>
              </p:ext>
            </p:extLst>
          </p:nvPr>
        </p:nvGraphicFramePr>
        <p:xfrm>
          <a:off x="755576" y="1772816"/>
          <a:ext cx="3888186" cy="310896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352631482"/>
                    </a:ext>
                  </a:extLst>
                </a:gridCol>
                <a:gridCol w="1367906">
                  <a:extLst>
                    <a:ext uri="{9D8B030D-6E8A-4147-A177-3AD203B41FA5}">
                      <a16:colId xmlns:a16="http://schemas.microsoft.com/office/drawing/2014/main" val="205061997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Target Y: Price Vs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  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X: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53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Floor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 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Area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14.384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67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Num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 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of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 B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edrooms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-0.0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029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Num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 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of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 Bath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rooms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0.0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124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Age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-13283.08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77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FA2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6.289</a:t>
                      </a:r>
                      <a:endParaRPr lang="en-SG" sz="2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48768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275856" y="2250848"/>
            <a:ext cx="136790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681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528" y="26064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Agency FB" panose="020B0503020202020204" pitchFamily="34" charset="0"/>
              </a:rPr>
              <a:t>Lasso </a:t>
            </a:r>
            <a:r>
              <a:rPr lang="en-US" sz="4000" dirty="0" smtClean="0">
                <a:latin typeface="Agency FB" panose="020B0503020202020204" pitchFamily="34" charset="0"/>
              </a:rPr>
              <a:t>Linear </a:t>
            </a:r>
            <a:r>
              <a:rPr lang="en-US" sz="4000" dirty="0">
                <a:latin typeface="Agency FB" panose="020B0503020202020204" pitchFamily="34" charset="0"/>
              </a:rPr>
              <a:t>Regression</a:t>
            </a:r>
            <a:endParaRPr lang="en-US" sz="4000" dirty="0" smtClean="0">
              <a:latin typeface="Agency FB" panose="020B0503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28" y="1052736"/>
            <a:ext cx="397897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Train </a:t>
            </a:r>
            <a:r>
              <a:rPr lang="en-US" sz="3200" b="1" dirty="0">
                <a:latin typeface="Agency FB" panose="020B0503020202020204" pitchFamily="34" charset="0"/>
              </a:rPr>
              <a:t>Results </a:t>
            </a:r>
            <a:r>
              <a:rPr lang="en-US" sz="3200" b="1" dirty="0" smtClean="0">
                <a:latin typeface="Agency FB" panose="020B0503020202020204" pitchFamily="34" charset="0"/>
              </a:rPr>
              <a:t>R2</a:t>
            </a:r>
            <a:r>
              <a:rPr lang="en-US" sz="3200" b="1" dirty="0">
                <a:latin typeface="Agency FB" panose="020B0503020202020204" pitchFamily="34" charset="0"/>
              </a:rPr>
              <a:t>: </a:t>
            </a:r>
            <a:r>
              <a:rPr lang="en-US" sz="3200" b="1" dirty="0" smtClean="0">
                <a:latin typeface="Agency FB" panose="020B0503020202020204" pitchFamily="34" charset="0"/>
              </a:rPr>
              <a:t>0.118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MAE: </a:t>
            </a:r>
            <a:r>
              <a:rPr lang="en-US" sz="3200" b="1" dirty="0" smtClean="0">
                <a:latin typeface="Agency FB" panose="020B0503020202020204" pitchFamily="34" charset="0"/>
              </a:rPr>
              <a:t>322.4k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(</a:t>
            </a:r>
            <a:r>
              <a:rPr lang="en-US" sz="3200" b="1" dirty="0">
                <a:latin typeface="Agency FB" panose="020B0503020202020204" pitchFamily="34" charset="0"/>
              </a:rPr>
              <a:t>Mean Absolute </a:t>
            </a:r>
            <a:r>
              <a:rPr lang="en-US" sz="3200" b="1" dirty="0" smtClean="0">
                <a:latin typeface="Agency FB" panose="020B0503020202020204" pitchFamily="34" charset="0"/>
              </a:rPr>
              <a:t>Error)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3200" b="1" dirty="0" smtClean="0"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084434"/>
            <a:ext cx="4844747" cy="35623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52120" y="1638432"/>
            <a:ext cx="1368152" cy="2147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31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528" y="26064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Agency FB" panose="020B0503020202020204" pitchFamily="34" charset="0"/>
              </a:rPr>
              <a:t>Ridge Model </a:t>
            </a:r>
            <a:r>
              <a:rPr lang="en-US" sz="4000" dirty="0">
                <a:latin typeface="Agency FB" panose="020B0503020202020204" pitchFamily="34" charset="0"/>
              </a:rPr>
              <a:t>Linear Regression</a:t>
            </a:r>
            <a:endParaRPr lang="en-US" sz="4000" dirty="0" smtClean="0">
              <a:latin typeface="Agency FB" panose="020B0503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512" y="955274"/>
            <a:ext cx="770485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Cross Validation (using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Ridge Model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After Cross Val, Best Alpha : </a:t>
            </a:r>
            <a:r>
              <a:rPr lang="en-US" sz="3200" b="1" dirty="0">
                <a:latin typeface="Agency FB" panose="020B0503020202020204" pitchFamily="34" charset="0"/>
              </a:rPr>
              <a:t>@ </a:t>
            </a:r>
            <a:r>
              <a:rPr lang="en-US" sz="3200" b="1" dirty="0" smtClean="0">
                <a:latin typeface="Agency FB" panose="020B0503020202020204" pitchFamily="34" charset="0"/>
              </a:rPr>
              <a:t>5.415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MAE</a:t>
            </a:r>
            <a:r>
              <a:rPr lang="en-US" sz="3200" b="1" dirty="0">
                <a:latin typeface="Agency FB" panose="020B0503020202020204" pitchFamily="34" charset="0"/>
              </a:rPr>
              <a:t>: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274.4k</a:t>
            </a:r>
            <a:r>
              <a:rPr lang="en-US" sz="3200" b="1" dirty="0" smtClean="0">
                <a:latin typeface="Agency FB" panose="020B0503020202020204" pitchFamily="34" charset="0"/>
              </a:rPr>
              <a:t> (vs Lasso MAE: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276.1k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R2</a:t>
            </a:r>
            <a:r>
              <a:rPr lang="en-US" sz="3200" b="1" dirty="0">
                <a:latin typeface="Agency FB" panose="020B0503020202020204" pitchFamily="34" charset="0"/>
              </a:rPr>
              <a:t>: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0.331</a:t>
            </a:r>
            <a:r>
              <a:rPr lang="en-US" sz="3200" b="1" dirty="0" smtClean="0">
                <a:latin typeface="Agency FB" panose="020B0503020202020204" pitchFamily="34" charset="0"/>
              </a:rPr>
              <a:t> (vs Lasso R2: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0.327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  <a:endParaRPr lang="en-US" sz="3200" b="1" dirty="0">
              <a:latin typeface="Agency FB" panose="020B0503020202020204" pitchFamily="34" charset="0"/>
            </a:endParaRPr>
          </a:p>
          <a:p>
            <a:pPr marL="1028700" lvl="1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3200" b="1" dirty="0" smtClean="0">
              <a:latin typeface="Agency FB" panose="020B050302020202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3200" b="1" dirty="0" smtClean="0">
              <a:latin typeface="Agency FB" panose="020B05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8" y="3581635"/>
            <a:ext cx="3593538" cy="238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3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528" y="26064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Conclusion: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968534"/>
            <a:ext cx="770485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Considerations</a:t>
            </a:r>
            <a:r>
              <a:rPr lang="en-US" sz="3200" b="1" dirty="0" smtClean="0">
                <a:latin typeface="Agency FB" panose="020B0503020202020204" pitchFamily="34" charset="0"/>
              </a:rPr>
              <a:t> for Buying Property </a:t>
            </a:r>
            <a:endParaRPr lang="en-US" sz="3200" b="1" dirty="0" smtClean="0">
              <a:solidFill>
                <a:srgbClr val="FFFF00"/>
              </a:solidFill>
              <a:latin typeface="Agency FB" panose="020B0503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Price</a:t>
            </a:r>
            <a:r>
              <a:rPr lang="en-US" sz="3200" b="1" dirty="0" smtClean="0">
                <a:latin typeface="Agency FB" panose="020B0503020202020204" pitchFamily="34" charset="0"/>
              </a:rPr>
              <a:t> and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Floor Area </a:t>
            </a:r>
            <a:r>
              <a:rPr lang="en-US" sz="3200" b="1" dirty="0" smtClean="0">
                <a:latin typeface="Agency FB" panose="020B0503020202020204" pitchFamily="34" charset="0"/>
              </a:rPr>
              <a:t>goes hand in hand</a:t>
            </a:r>
            <a:endParaRPr lang="en-US" sz="3200" b="1" dirty="0" smtClean="0">
              <a:latin typeface="Agency FB" panose="020B0503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Age, Bedrooms and Bathrooms </a:t>
            </a:r>
            <a:r>
              <a:rPr lang="en-US" sz="3200" b="1" dirty="0" smtClean="0">
                <a:latin typeface="Agency FB" panose="020B0503020202020204" pitchFamily="34" charset="0"/>
              </a:rPr>
              <a:t>are not so important to the model but may be important to buyer.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Use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Ridge Regression </a:t>
            </a:r>
            <a:r>
              <a:rPr lang="en-US" sz="3200" b="1" dirty="0" smtClean="0">
                <a:latin typeface="Agency FB" panose="020B0503020202020204" pitchFamily="34" charset="0"/>
              </a:rPr>
              <a:t>for better results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b="1" dirty="0" smtClean="0">
              <a:latin typeface="Agency FB" panose="020B0503020202020204" pitchFamily="34" charset="0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b="1" dirty="0" smtClean="0">
              <a:latin typeface="Agency FB" panose="020B0503020202020204" pitchFamily="34" charset="0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b="1" dirty="0">
              <a:latin typeface="Agency FB" panose="020B0503020202020204" pitchFamily="34" charset="0"/>
            </a:endParaRPr>
          </a:p>
          <a:p>
            <a:pPr marL="1028700" lvl="1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3200" b="1" dirty="0" smtClean="0">
              <a:latin typeface="Agency FB" panose="020B050302020202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3200" b="1" dirty="0" smtClean="0">
              <a:latin typeface="Agency FB" panose="020B05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9" t="16893" r="35857"/>
          <a:stretch/>
        </p:blipFill>
        <p:spPr>
          <a:xfrm>
            <a:off x="6487665" y="3573016"/>
            <a:ext cx="2295362" cy="29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5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07704" y="194777"/>
            <a:ext cx="2607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Improvements: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4" t="6476" r="47714" b="8381"/>
          <a:stretch/>
        </p:blipFill>
        <p:spPr>
          <a:xfrm>
            <a:off x="179512" y="404664"/>
            <a:ext cx="1580607" cy="58390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9075" y="1052736"/>
            <a:ext cx="6819389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Include more Features such as Tenure and Area which the property is zoned 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Increase sam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ple size to 10~20k samples to “see the bigger picture”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To look into nearby amenities like good schools, places of interest, sports facilities, </a:t>
            </a:r>
            <a:r>
              <a:rPr lang="en-US" sz="3200" b="1" dirty="0" err="1" smtClean="0">
                <a:solidFill>
                  <a:srgbClr val="FFFF00"/>
                </a:solidFill>
                <a:latin typeface="Agency FB" panose="020B0503020202020204" pitchFamily="34" charset="0"/>
              </a:rPr>
              <a:t>etc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 vs price</a:t>
            </a:r>
            <a:endParaRPr lang="en-US" sz="3200" b="1" dirty="0" smtClean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8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0" y="0"/>
            <a:ext cx="9144000" cy="6097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332656"/>
            <a:ext cx="41901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End of Presentation</a:t>
            </a:r>
          </a:p>
          <a:p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Any Question?</a:t>
            </a:r>
            <a:endParaRPr lang="en-SG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3356992"/>
            <a:ext cx="7700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 Black" panose="020B0A04020102020204" pitchFamily="34" charset="0"/>
              </a:rPr>
              <a:t>Thank you for your time and attention </a:t>
            </a:r>
            <a:endParaRPr lang="en-SG" sz="2800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4034594"/>
            <a:ext cx="85414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Follow me on </a:t>
            </a:r>
            <a:r>
              <a:rPr lang="en-US" sz="2400" dirty="0" err="1" smtClean="0">
                <a:latin typeface="Arial Black" panose="020B0A04020102020204" pitchFamily="34" charset="0"/>
              </a:rPr>
              <a:t>linkedin</a:t>
            </a:r>
            <a:r>
              <a:rPr lang="en-US" sz="2400" dirty="0">
                <a:latin typeface="Arial Black" panose="020B0A04020102020204" pitchFamily="34" charset="0"/>
              </a:rPr>
              <a:t>: </a:t>
            </a:r>
            <a:endParaRPr lang="en-US" sz="2400" dirty="0" smtClean="0">
              <a:latin typeface="Arial Black" panose="020B0A04020102020204" pitchFamily="34" charset="0"/>
            </a:endParaRPr>
          </a:p>
          <a:p>
            <a:r>
              <a:rPr lang="en-US" sz="2400" dirty="0" smtClean="0">
                <a:latin typeface="Arial Black" panose="020B0A04020102020204" pitchFamily="34" charset="0"/>
                <a:hlinkClick r:id="rId3"/>
              </a:rPr>
              <a:t>https://www.linkedin.com/in/andrew-tan-41878671</a:t>
            </a:r>
            <a:endParaRPr lang="en-US" sz="2400" dirty="0" smtClean="0">
              <a:latin typeface="Arial Black" panose="020B0A04020102020204" pitchFamily="34" charset="0"/>
            </a:endParaRPr>
          </a:p>
          <a:p>
            <a:r>
              <a:rPr lang="en-SG" sz="2400" dirty="0">
                <a:latin typeface="Arial Black" panose="020B0A04020102020204" pitchFamily="34" charset="0"/>
                <a:hlinkClick r:id="rId4"/>
              </a:rPr>
              <a:t>https://</a:t>
            </a:r>
            <a:r>
              <a:rPr lang="en-SG" sz="2400" dirty="0" smtClean="0">
                <a:latin typeface="Arial Black" panose="020B0A04020102020204" pitchFamily="34" charset="0"/>
                <a:hlinkClick r:id="rId4"/>
              </a:rPr>
              <a:t>github.com/guitarfly78</a:t>
            </a:r>
            <a:endParaRPr lang="en-SG" sz="2400" dirty="0" smtClean="0">
              <a:latin typeface="Arial Black" panose="020B0A04020102020204" pitchFamily="34" charset="0"/>
            </a:endParaRPr>
          </a:p>
          <a:p>
            <a:endParaRPr lang="en-SG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4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7544" y="260648"/>
            <a:ext cx="83529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Back Story:</a:t>
            </a:r>
          </a:p>
          <a:p>
            <a:pPr>
              <a:buSzPct val="101000"/>
            </a:pPr>
            <a:r>
              <a:rPr lang="en-US" sz="4000" dirty="0" smtClean="0">
                <a:latin typeface="Agency FB" panose="020B0503020202020204" pitchFamily="34" charset="0"/>
              </a:rPr>
              <a:t>I am in market for a </a:t>
            </a:r>
            <a:r>
              <a:rPr lang="en-US" sz="40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property</a:t>
            </a:r>
            <a:r>
              <a:rPr lang="en-US" sz="4000" dirty="0" smtClean="0">
                <a:latin typeface="Agency FB" panose="020B0503020202020204" pitchFamily="34" charset="0"/>
              </a:rPr>
              <a:t>. </a:t>
            </a:r>
          </a:p>
          <a:p>
            <a:pPr>
              <a:buSzPct val="101000"/>
            </a:pPr>
            <a:r>
              <a:rPr lang="en-US" sz="4000" dirty="0" smtClean="0">
                <a:latin typeface="Agency FB" panose="020B0503020202020204" pitchFamily="34" charset="0"/>
              </a:rPr>
              <a:t>What are the </a:t>
            </a:r>
            <a:r>
              <a:rPr lang="en-US" sz="40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variables</a:t>
            </a:r>
            <a:r>
              <a:rPr lang="en-US" sz="4000" dirty="0" smtClean="0">
                <a:latin typeface="Agency FB" panose="020B0503020202020204" pitchFamily="34" charset="0"/>
              </a:rPr>
              <a:t> that affect my choice?</a:t>
            </a:r>
          </a:p>
          <a:p>
            <a:pPr>
              <a:buSzPct val="101000"/>
            </a:pPr>
            <a:r>
              <a:rPr lang="en-US" sz="4000" dirty="0" smtClean="0">
                <a:latin typeface="Agency FB" panose="020B0503020202020204" pitchFamily="34" charset="0"/>
              </a:rPr>
              <a:t>What are the </a:t>
            </a:r>
            <a:r>
              <a:rPr lang="en-US" sz="40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key considerations</a:t>
            </a:r>
            <a:r>
              <a:rPr lang="en-US" sz="4000" dirty="0" smtClean="0">
                <a:latin typeface="Agency FB" panose="020B0503020202020204" pitchFamily="34" charset="0"/>
              </a:rPr>
              <a:t>? </a:t>
            </a:r>
            <a:endParaRPr lang="en-US" sz="4000" dirty="0"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" t="8405" r="-399" b="38364"/>
          <a:stretch/>
        </p:blipFill>
        <p:spPr>
          <a:xfrm>
            <a:off x="0" y="3212976"/>
            <a:ext cx="914400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10"/>
          <p:cNvSpPr/>
          <p:nvPr/>
        </p:nvSpPr>
        <p:spPr>
          <a:xfrm>
            <a:off x="5830512" y="1879388"/>
            <a:ext cx="2463640" cy="1990492"/>
          </a:xfrm>
          <a:prstGeom prst="homePlate">
            <a:avLst>
              <a:gd name="adj" fmla="val 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Use </a:t>
            </a:r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sklearn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and </a:t>
            </a:r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statsmodel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 to </a:t>
            </a:r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analyse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, validate, train and test</a:t>
            </a:r>
          </a:p>
        </p:txBody>
      </p:sp>
      <p:sp>
        <p:nvSpPr>
          <p:cNvPr id="12" name="Oval 11"/>
          <p:cNvSpPr/>
          <p:nvPr/>
        </p:nvSpPr>
        <p:spPr>
          <a:xfrm>
            <a:off x="3963453" y="1781583"/>
            <a:ext cx="2149942" cy="22210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Use Panda, </a:t>
            </a:r>
            <a:r>
              <a:rPr lang="en-US" sz="20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Numpy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 and </a:t>
            </a:r>
            <a:r>
              <a:rPr lang="en-US" sz="20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Seaborn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 for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Data manipulation and 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Display</a:t>
            </a:r>
            <a:endParaRPr lang="en-US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9512" y="260648"/>
            <a:ext cx="864096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 smtClean="0">
                <a:latin typeface="Agency FB" panose="020B0503020202020204" pitchFamily="34" charset="0"/>
              </a:rPr>
              <a:t>Tools:</a:t>
            </a:r>
            <a:endParaRPr lang="en-US" sz="4000" dirty="0" smtClean="0">
              <a:latin typeface="Agency FB" panose="020B0503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latin typeface="Agency FB" panose="020B0503020202020204" pitchFamily="34" charset="0"/>
              </a:rPr>
              <a:t>Data Source: </a:t>
            </a:r>
            <a:r>
              <a:rPr lang="en-US" sz="3600" b="1" dirty="0">
                <a:solidFill>
                  <a:srgbClr val="FFFF00"/>
                </a:solidFill>
                <a:latin typeface="Agency FB" panose="020B0503020202020204" pitchFamily="34" charset="0"/>
              </a:rPr>
              <a:t>Property </a:t>
            </a:r>
            <a:r>
              <a:rPr lang="en-US" sz="36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Guru.com.sg</a:t>
            </a:r>
            <a:endParaRPr lang="en-US" sz="3600" b="1" dirty="0" smtClean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30896"/>
            <a:ext cx="1246955" cy="1302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2" y="5658108"/>
            <a:ext cx="2304256" cy="9909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2" y="5775706"/>
            <a:ext cx="2717710" cy="914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65721"/>
            <a:ext cx="1093213" cy="126812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Pentagon 6"/>
          <p:cNvSpPr/>
          <p:nvPr/>
        </p:nvSpPr>
        <p:spPr>
          <a:xfrm>
            <a:off x="777119" y="1803220"/>
            <a:ext cx="3469218" cy="2040612"/>
          </a:xfrm>
          <a:prstGeom prst="homePlate">
            <a:avLst>
              <a:gd name="adj" fmla="val 34292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Use Load webpage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(Selenium 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and 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Chromedriver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)</a:t>
            </a:r>
          </a:p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Parse 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Html (</a:t>
            </a:r>
            <a:r>
              <a:rPr lang="en-US" sz="20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BeautifulSoup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) 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Find 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Tags and 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covert to text</a:t>
            </a:r>
          </a:p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(Python and </a:t>
            </a:r>
            <a:r>
              <a:rPr lang="en-US" sz="20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JupyterNB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)</a:t>
            </a:r>
            <a:endParaRPr lang="en-US" sz="2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0" b="16400"/>
          <a:stretch/>
        </p:blipFill>
        <p:spPr>
          <a:xfrm>
            <a:off x="2931142" y="4252417"/>
            <a:ext cx="1934557" cy="13964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0" b="16401"/>
          <a:stretch/>
        </p:blipFill>
        <p:spPr>
          <a:xfrm>
            <a:off x="5005949" y="4183507"/>
            <a:ext cx="1722495" cy="1546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22829" r="36613" b="41731"/>
          <a:stretch/>
        </p:blipFill>
        <p:spPr>
          <a:xfrm>
            <a:off x="7086326" y="4215223"/>
            <a:ext cx="1912138" cy="1470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17" y="5812949"/>
            <a:ext cx="1441383" cy="7731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102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188640"/>
            <a:ext cx="16289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Analysis</a:t>
            </a:r>
            <a:endParaRPr lang="en-US" sz="4000" b="1" dirty="0">
              <a:solidFill>
                <a:srgbClr val="FFFF0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654" y="980728"/>
            <a:ext cx="8640960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Exploratory Assessment </a:t>
            </a:r>
            <a:r>
              <a:rPr lang="en-US" sz="3200" b="1" dirty="0" smtClean="0">
                <a:latin typeface="Agency FB" panose="020B0503020202020204" pitchFamily="34" charset="0"/>
              </a:rPr>
              <a:t>of Data Set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Let’s try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Linear Regression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Make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Dummy Data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Validate,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Train </a:t>
            </a:r>
            <a:r>
              <a:rPr lang="en-US" sz="3200" b="1" dirty="0" smtClean="0">
                <a:latin typeface="Agency FB" panose="020B0503020202020204" pitchFamily="34" charset="0"/>
              </a:rPr>
              <a:t>and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Test </a:t>
            </a:r>
            <a:r>
              <a:rPr lang="en-US" sz="3200" b="1" dirty="0" smtClean="0">
                <a:latin typeface="Agency FB" panose="020B0503020202020204" pitchFamily="34" charset="0"/>
              </a:rPr>
              <a:t>with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atin typeface="Agency FB" panose="020B0503020202020204" pitchFamily="34" charset="0"/>
              </a:rPr>
              <a:t>	</a:t>
            </a:r>
            <a:r>
              <a:rPr lang="en-US" sz="3200" b="1" dirty="0" smtClean="0">
                <a:latin typeface="Agency FB" panose="020B0503020202020204" pitchFamily="34" charset="0"/>
              </a:rPr>
              <a:t>Lasso Linear Regression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gency FB" panose="020B0503020202020204" pitchFamily="34" charset="0"/>
              </a:rPr>
              <a:t>	Ridge </a:t>
            </a:r>
            <a:r>
              <a:rPr lang="en-US" sz="3200" b="1" dirty="0">
                <a:latin typeface="Agency FB" panose="020B0503020202020204" pitchFamily="34" charset="0"/>
              </a:rPr>
              <a:t>Linear Regression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3200" b="1" dirty="0">
              <a:latin typeface="Agency FB" panose="020B0503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3200" b="1" dirty="0" smtClean="0">
              <a:solidFill>
                <a:srgbClr val="FFFF00"/>
              </a:solidFill>
              <a:latin typeface="Agency FB" panose="020B0503020202020204" pitchFamily="34" charset="0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b="1" dirty="0" smtClean="0">
              <a:solidFill>
                <a:srgbClr val="FFFF00"/>
              </a:solidFill>
              <a:latin typeface="Agency FB" panose="020B0503020202020204" pitchFamily="34" charset="0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 smtClean="0">
              <a:latin typeface="Agency FB" panose="020B0503020202020204" pitchFamily="34" charset="0"/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3200" dirty="0" smtClean="0">
              <a:latin typeface="Agency FB" panose="020B05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11151" r="-399" b="20600"/>
          <a:stretch/>
        </p:blipFill>
        <p:spPr>
          <a:xfrm>
            <a:off x="6012160" y="542583"/>
            <a:ext cx="2808312" cy="365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92" y="2150449"/>
            <a:ext cx="5434920" cy="401269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Rectangle 3"/>
          <p:cNvSpPr/>
          <p:nvPr/>
        </p:nvSpPr>
        <p:spPr>
          <a:xfrm>
            <a:off x="323528" y="858993"/>
            <a:ext cx="849694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1000 </a:t>
            </a:r>
            <a:r>
              <a:rPr lang="en-US" sz="3200" b="1" dirty="0" smtClean="0">
                <a:latin typeface="Agency FB" panose="020B0503020202020204" pitchFamily="34" charset="0"/>
              </a:rPr>
              <a:t>sample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 / 612 </a:t>
            </a:r>
            <a:r>
              <a:rPr lang="en-US" sz="3200" b="1" dirty="0" smtClean="0">
                <a:latin typeface="Agency FB" panose="020B0503020202020204" pitchFamily="34" charset="0"/>
              </a:rPr>
              <a:t>good ones/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388</a:t>
            </a:r>
            <a:r>
              <a:rPr lang="en-US" sz="3200" b="1" dirty="0" smtClean="0">
                <a:latin typeface="Agency FB" panose="020B0503020202020204" pitchFamily="34" charset="0"/>
              </a:rPr>
              <a:t> rejected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Heat Map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937324" y="2304375"/>
            <a:ext cx="1354756" cy="576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Down Arrow 12"/>
          <p:cNvSpPr/>
          <p:nvPr/>
        </p:nvSpPr>
        <p:spPr>
          <a:xfrm rot="5400000">
            <a:off x="5866460" y="5197527"/>
            <a:ext cx="792088" cy="115212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650" y="5100141"/>
            <a:ext cx="936104" cy="110355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6" name="Down Arrow 15"/>
          <p:cNvSpPr/>
          <p:nvPr/>
        </p:nvSpPr>
        <p:spPr>
          <a:xfrm rot="5400000">
            <a:off x="5669280" y="2006260"/>
            <a:ext cx="792088" cy="115212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 rot="16200000">
            <a:off x="6388678" y="3711064"/>
            <a:ext cx="150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High correlation 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471" y="162273"/>
            <a:ext cx="52677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gency FB" panose="020B0503020202020204" pitchFamily="34" charset="0"/>
                <a:cs typeface="Arial" panose="020B0604020202020204" pitchFamily="34" charset="0"/>
              </a:rPr>
              <a:t>General overview of Data Set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475656" y="2204864"/>
            <a:ext cx="1152128" cy="29082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 rot="16200000">
            <a:off x="502462" y="2911326"/>
            <a:ext cx="1090363" cy="46166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Variables</a:t>
            </a:r>
            <a:endParaRPr lang="en-SG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18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9512" y="0"/>
            <a:ext cx="1887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Pair Plot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0648"/>
            <a:ext cx="5544616" cy="55446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6" name="Rounded Rectangle 5"/>
          <p:cNvSpPr/>
          <p:nvPr/>
        </p:nvSpPr>
        <p:spPr>
          <a:xfrm>
            <a:off x="5508104" y="260648"/>
            <a:ext cx="1080120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652120" y="707886"/>
            <a:ext cx="792088" cy="5608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54947" y="200054"/>
            <a:ext cx="5196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?</a:t>
            </a:r>
            <a:endParaRPr lang="en-SG" sz="6000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066730" y="548680"/>
            <a:ext cx="41703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/>
          <p:cNvSpPr/>
          <p:nvPr/>
        </p:nvSpPr>
        <p:spPr>
          <a:xfrm rot="5400000">
            <a:off x="5857647" y="5279393"/>
            <a:ext cx="381034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 rot="20131809">
            <a:off x="4984412" y="1554820"/>
            <a:ext cx="20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Price VS Floor Area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0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99704"/>
              </p:ext>
            </p:extLst>
          </p:nvPr>
        </p:nvGraphicFramePr>
        <p:xfrm>
          <a:off x="419622" y="1184308"/>
          <a:ext cx="8229600" cy="73152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146819000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85804089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57937645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93793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b="1" dirty="0">
                          <a:solidFill>
                            <a:schemeClr val="bg1"/>
                          </a:solidFill>
                          <a:effectLst/>
                        </a:rPr>
                        <a:t>Skew: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solidFill>
                            <a:schemeClr val="bg1"/>
                          </a:solidFill>
                          <a:effectLst/>
                        </a:rPr>
                        <a:t>6.281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solidFill>
                            <a:schemeClr val="bg1"/>
                          </a:solidFill>
                          <a:effectLst/>
                        </a:rPr>
                        <a:t>Prob(JB):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>
                          <a:solidFill>
                            <a:schemeClr val="bg1"/>
                          </a:solidFill>
                          <a:effectLst/>
                        </a:rPr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945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solidFill>
                            <a:schemeClr val="bg1"/>
                          </a:solidFill>
                          <a:effectLst/>
                        </a:rPr>
                        <a:t>Kurtosis: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dirty="0">
                          <a:solidFill>
                            <a:schemeClr val="bg1"/>
                          </a:solidFill>
                          <a:effectLst/>
                        </a:rPr>
                        <a:t>87.534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b="1">
                          <a:solidFill>
                            <a:schemeClr val="bg1"/>
                          </a:solidFill>
                          <a:effectLst/>
                        </a:rPr>
                        <a:t>Cond. 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dirty="0">
                          <a:solidFill>
                            <a:schemeClr val="bg1"/>
                          </a:solidFill>
                          <a:effectLst/>
                        </a:rPr>
                        <a:t>6.11e+03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09128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23528" y="26064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rgbClr val="FFFF00"/>
                </a:solidFill>
                <a:latin typeface="Agency FB" panose="020B0503020202020204" pitchFamily="34" charset="0"/>
              </a:rPr>
              <a:t>Ordinary </a:t>
            </a:r>
            <a:r>
              <a:rPr lang="en-US" sz="40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Least squares Regression: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96427" y="1187432"/>
            <a:ext cx="2050654" cy="742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7200" y="3398838"/>
            <a:ext cx="9144000" cy="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 rot="20072532">
            <a:off x="2652024" y="1341796"/>
            <a:ext cx="878767" cy="64633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Highly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 Skewed 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9410"/>
            <a:ext cx="5118487" cy="350777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4299391">
            <a:off x="4394159" y="3034413"/>
            <a:ext cx="720080" cy="390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ight Arrow 9"/>
          <p:cNvSpPr/>
          <p:nvPr/>
        </p:nvSpPr>
        <p:spPr>
          <a:xfrm rot="5400000">
            <a:off x="4803565" y="4369898"/>
            <a:ext cx="720080" cy="390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899592" y="4207293"/>
            <a:ext cx="2232248" cy="149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ight Arrow 11"/>
          <p:cNvSpPr/>
          <p:nvPr/>
        </p:nvSpPr>
        <p:spPr>
          <a:xfrm rot="10076682">
            <a:off x="3693159" y="3685661"/>
            <a:ext cx="781664" cy="425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ight Arrow 12"/>
          <p:cNvSpPr/>
          <p:nvPr/>
        </p:nvSpPr>
        <p:spPr>
          <a:xfrm rot="7610910">
            <a:off x="4190602" y="4214545"/>
            <a:ext cx="720080" cy="390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594420" y="2160219"/>
            <a:ext cx="284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gency FB" panose="020B0503020202020204" pitchFamily="34" charset="0"/>
              </a:rPr>
              <a:t>Scatter </a:t>
            </a:r>
            <a:r>
              <a:rPr lang="en-US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Plot: Price vs Floor Area  </a:t>
            </a:r>
            <a:endParaRPr lang="en-SG" dirty="0"/>
          </a:p>
        </p:txBody>
      </p:sp>
      <p:sp>
        <p:nvSpPr>
          <p:cNvPr id="18" name="Rectangle 17"/>
          <p:cNvSpPr/>
          <p:nvPr/>
        </p:nvSpPr>
        <p:spPr>
          <a:xfrm>
            <a:off x="4492159" y="3608726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Outliers 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58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33772" y="188640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>
                <a:latin typeface="Agency FB" panose="020B0503020202020204" pitchFamily="34" charset="0"/>
              </a:rPr>
              <a:t>Taming the </a:t>
            </a:r>
            <a:r>
              <a:rPr lang="en-US" sz="4000" b="1" u="sng" dirty="0" smtClean="0">
                <a:latin typeface="Agency FB" panose="020B0503020202020204" pitchFamily="34" charset="0"/>
              </a:rPr>
              <a:t>data:</a:t>
            </a:r>
            <a:endParaRPr lang="en-US" sz="4000" b="1" u="sng" dirty="0" smtClean="0">
              <a:latin typeface="Agency FB" panose="020B0503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836712"/>
            <a:ext cx="889248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Agency FB" panose="020B0503020202020204" pitchFamily="34" charset="0"/>
              </a:rPr>
              <a:t>Taking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Log</a:t>
            </a:r>
            <a:r>
              <a:rPr lang="en-US" sz="3200" b="1" dirty="0" smtClean="0">
                <a:latin typeface="Agency FB" panose="020B0503020202020204" pitchFamily="34" charset="0"/>
              </a:rPr>
              <a:t> on the Price data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Scatter Plot </a:t>
            </a:r>
            <a:r>
              <a:rPr lang="en-US" sz="3200" b="1" dirty="0" smtClean="0">
                <a:latin typeface="Agency FB" panose="020B0503020202020204" pitchFamily="34" charset="0"/>
              </a:rPr>
              <a:t>after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Log Price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31231"/>
              </p:ext>
            </p:extLst>
          </p:nvPr>
        </p:nvGraphicFramePr>
        <p:xfrm>
          <a:off x="5292080" y="692696"/>
          <a:ext cx="2633981" cy="1219200"/>
        </p:xfrm>
        <a:graphic>
          <a:graphicData uri="http://schemas.openxmlformats.org/drawingml/2006/table">
            <a:tbl>
              <a:tblPr/>
              <a:tblGrid>
                <a:gridCol w="1738313">
                  <a:extLst>
                    <a:ext uri="{9D8B030D-6E8A-4147-A177-3AD203B41FA5}">
                      <a16:colId xmlns:a16="http://schemas.microsoft.com/office/drawing/2014/main" val="2988640458"/>
                    </a:ext>
                  </a:extLst>
                </a:gridCol>
                <a:gridCol w="895668">
                  <a:extLst>
                    <a:ext uri="{9D8B030D-6E8A-4147-A177-3AD203B41FA5}">
                      <a16:colId xmlns:a16="http://schemas.microsoft.com/office/drawing/2014/main" val="3599995337"/>
                    </a:ext>
                  </a:extLst>
                </a:gridCol>
              </a:tblGrid>
              <a:tr h="297851">
                <a:tc>
                  <a:txBody>
                    <a:bodyPr/>
                    <a:lstStyle/>
                    <a:p>
                      <a:pPr algn="r" fontAlgn="ctr"/>
                      <a:r>
                        <a:rPr lang="en-SG" sz="1400" b="1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Omnibus: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40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12.900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29020"/>
                  </a:ext>
                </a:extLst>
              </a:tr>
              <a:tr h="297851">
                <a:tc>
                  <a:txBody>
                    <a:bodyPr/>
                    <a:lstStyle/>
                    <a:p>
                      <a:pPr algn="r" fontAlgn="ctr"/>
                      <a:r>
                        <a:rPr lang="en-SG" sz="1400" b="1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Prob(Omnibus):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40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0.002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493804"/>
                  </a:ext>
                </a:extLst>
              </a:tr>
              <a:tr h="170201">
                <a:tc>
                  <a:txBody>
                    <a:bodyPr/>
                    <a:lstStyle/>
                    <a:p>
                      <a:pPr algn="r" fontAlgn="ctr"/>
                      <a:r>
                        <a:rPr lang="en-SG" sz="1400" b="1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Skew: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40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0.307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795503"/>
                  </a:ext>
                </a:extLst>
              </a:tr>
              <a:tr h="170201">
                <a:tc>
                  <a:txBody>
                    <a:bodyPr/>
                    <a:lstStyle/>
                    <a:p>
                      <a:pPr algn="r" fontAlgn="ctr"/>
                      <a:r>
                        <a:rPr lang="en-SG" sz="1400" b="1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Kurtosis: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14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3.398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2647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32856"/>
            <a:ext cx="6732240" cy="42003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47664" y="2204864"/>
            <a:ext cx="5040560" cy="352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7020272" y="1293823"/>
            <a:ext cx="905789" cy="618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8010764" y="1279693"/>
            <a:ext cx="797013" cy="64633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Getting 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Better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4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33772" y="188640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Examining R2 (</a:t>
            </a:r>
            <a:r>
              <a:rPr lang="en-US" sz="4000" dirty="0" err="1" smtClean="0">
                <a:latin typeface="Agency FB" panose="020B0503020202020204" pitchFamily="34" charset="0"/>
              </a:rPr>
              <a:t>R’Sq</a:t>
            </a:r>
            <a:r>
              <a:rPr lang="en-US" sz="4000" dirty="0" smtClean="0"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1520" y="864875"/>
            <a:ext cx="889248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Agency FB" panose="020B0503020202020204" pitchFamily="34" charset="0"/>
              </a:rPr>
              <a:t>OLS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Initial </a:t>
            </a:r>
            <a:r>
              <a:rPr lang="en-US" sz="3200" dirty="0">
                <a:latin typeface="Agency FB" panose="020B0503020202020204" pitchFamily="34" charset="0"/>
              </a:rPr>
              <a:t>: </a:t>
            </a:r>
            <a:r>
              <a:rPr lang="en-US" sz="3200" dirty="0" smtClean="0">
                <a:latin typeface="Agency FB" panose="020B0503020202020204" pitchFamily="34" charset="0"/>
              </a:rPr>
              <a:t>				R2 =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0.553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Agency FB" panose="020B0503020202020204" pitchFamily="34" charset="0"/>
              </a:rPr>
              <a:t>After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Log of $ </a:t>
            </a:r>
            <a:r>
              <a:rPr lang="en-US" sz="3200" dirty="0">
                <a:latin typeface="Agency FB" panose="020B0503020202020204" pitchFamily="34" charset="0"/>
              </a:rPr>
              <a:t>: </a:t>
            </a:r>
            <a:r>
              <a:rPr lang="en-US" sz="3200" dirty="0" smtClean="0">
                <a:latin typeface="Agency FB" panose="020B0503020202020204" pitchFamily="34" charset="0"/>
              </a:rPr>
              <a:t>				R2 =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0.639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Agency FB" panose="020B0503020202020204" pitchFamily="34" charset="0"/>
              </a:rPr>
              <a:t>After Log of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both $ and </a:t>
            </a:r>
            <a:r>
              <a:rPr lang="en-US" sz="3200" b="1" u="sng" dirty="0" err="1" smtClean="0">
                <a:solidFill>
                  <a:srgbClr val="FFFF00"/>
                </a:solidFill>
                <a:latin typeface="Agency FB" panose="020B0503020202020204" pitchFamily="34" charset="0"/>
              </a:rPr>
              <a:t>Flr_Area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 </a:t>
            </a:r>
            <a:r>
              <a:rPr lang="en-US" sz="3200" dirty="0" smtClean="0">
                <a:latin typeface="Agency FB" panose="020B0503020202020204" pitchFamily="34" charset="0"/>
              </a:rPr>
              <a:t>: 	R2 </a:t>
            </a:r>
            <a:r>
              <a:rPr lang="en-US" sz="3200" dirty="0">
                <a:latin typeface="Agency FB" panose="020B0503020202020204" pitchFamily="34" charset="0"/>
              </a:rPr>
              <a:t>= </a:t>
            </a:r>
            <a:r>
              <a:rPr lang="en-US" sz="3200" b="1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0.721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200" dirty="0">
                <a:latin typeface="Agency FB" panose="020B0503020202020204" pitchFamily="34" charset="0"/>
              </a:rPr>
              <a:t>Tried </a:t>
            </a:r>
            <a:r>
              <a:rPr lang="en-US" sz="3200" b="1" u="sng" dirty="0">
                <a:solidFill>
                  <a:srgbClr val="FFFF00"/>
                </a:solidFill>
                <a:latin typeface="Agency FB" panose="020B0503020202020204" pitchFamily="34" charset="0"/>
              </a:rPr>
              <a:t>removing Features </a:t>
            </a:r>
            <a:r>
              <a:rPr lang="en-US" sz="3200" dirty="0">
                <a:latin typeface="Agency FB" panose="020B0503020202020204" pitchFamily="34" charset="0"/>
              </a:rPr>
              <a:t>but </a:t>
            </a:r>
            <a:r>
              <a:rPr lang="en-US" sz="3200" b="1" u="sng" dirty="0">
                <a:solidFill>
                  <a:srgbClr val="FFFF00"/>
                </a:solidFill>
                <a:latin typeface="Agency FB" panose="020B0503020202020204" pitchFamily="34" charset="0"/>
              </a:rPr>
              <a:t>R2 </a:t>
            </a:r>
            <a:r>
              <a:rPr lang="en-US" sz="3200" b="1" u="sng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Decreased</a:t>
            </a:r>
            <a:r>
              <a:rPr lang="en-US" sz="3200" dirty="0" smtClean="0">
                <a:latin typeface="Agency FB" panose="020B0503020202020204" pitchFamily="34" charset="0"/>
              </a:rPr>
              <a:t>.</a:t>
            </a:r>
            <a:endParaRPr lang="en-US" sz="3200" b="1" dirty="0">
              <a:latin typeface="Agency FB" panose="020B05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01008"/>
            <a:ext cx="2619613" cy="2619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1920" y="3429000"/>
            <a:ext cx="1593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???</a:t>
            </a:r>
            <a:endParaRPr lang="en-SG" sz="60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4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2557</TotalTime>
  <Words>510</Words>
  <Application>Microsoft Office PowerPoint</Application>
  <PresentationFormat>On-screen Show (4:3)</PresentationFormat>
  <Paragraphs>139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Agency FB</vt:lpstr>
      <vt:lpstr>Arial</vt:lpstr>
      <vt:lpstr>Arial Black</vt:lpstr>
      <vt:lpstr>Calibri</vt:lpstr>
      <vt:lpstr>Constantia</vt:lpstr>
      <vt:lpstr>Impact</vt:lpstr>
      <vt:lpstr>Wingdings</vt:lpstr>
      <vt:lpstr>Wingdings 2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Tan</dc:creator>
  <cp:lastModifiedBy>Admin</cp:lastModifiedBy>
  <cp:revision>133</cp:revision>
  <dcterms:created xsi:type="dcterms:W3CDTF">2020-09-03T05:07:13Z</dcterms:created>
  <dcterms:modified xsi:type="dcterms:W3CDTF">2020-09-21T06:52:22Z</dcterms:modified>
</cp:coreProperties>
</file>